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8288000" cy="10287000"/>
  <p:notesSz cx="6858000" cy="9144000"/>
  <p:embeddedFontLst>
    <p:embeddedFont>
      <p:font typeface="Roboto Bold" charset="1" panose="02000000000000000000"/>
      <p:regular r:id="rId17"/>
    </p:embeddedFont>
    <p:embeddedFont>
      <p:font typeface="Roboto" charset="1" panose="02000000000000000000"/>
      <p:regular r:id="rId18"/>
    </p:embeddedFont>
    <p:embeddedFont>
      <p:font typeface="Open Sans" charset="1" panose="020B0606030504020204"/>
      <p:regular r:id="rId19"/>
    </p:embeddedFont>
    <p:embeddedFont>
      <p:font typeface="Roboto Italics" charset="1" panose="02000000000000000000"/>
      <p:regular r:id="rId20"/>
    </p:embeddedFont>
    <p:embeddedFont>
      <p:font typeface="Fira Code" charset="1" panose="020B0809050000020004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png" Type="http://schemas.openxmlformats.org/officeDocument/2006/relationships/image"/><Relationship Id="rId4" Target="../media/image5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png" Type="http://schemas.openxmlformats.org/officeDocument/2006/relationships/image"/><Relationship Id="rId4" Target="../media/image8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Relationship Id="rId3" Target="../media/VAG7sNh3nfE.mp4" Type="http://schemas.openxmlformats.org/officeDocument/2006/relationships/video"/><Relationship Id="rId4" Target="../media/VAG7sNh3nfE.mp4" Type="http://schemas.microsoft.com/office/2007/relationships/media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27646" y="1234957"/>
            <a:ext cx="6779960" cy="6625125"/>
          </a:xfrm>
          <a:custGeom>
            <a:avLst/>
            <a:gdLst/>
            <a:ahLst/>
            <a:cxnLst/>
            <a:rect r="r" b="b" t="t" l="l"/>
            <a:pathLst>
              <a:path h="6625125" w="6779960">
                <a:moveTo>
                  <a:pt x="0" y="0"/>
                </a:moveTo>
                <a:lnTo>
                  <a:pt x="6779960" y="0"/>
                </a:lnTo>
                <a:lnTo>
                  <a:pt x="6779960" y="6625125"/>
                </a:lnTo>
                <a:lnTo>
                  <a:pt x="0" y="66251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8057" t="-33391" r="-28057" b="-2637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982565" y="3362031"/>
            <a:ext cx="8993927" cy="22376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66"/>
              </a:lnSpc>
            </a:pPr>
            <a:r>
              <a:rPr lang="en-US" sz="6404" b="true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Robot Reconnaisseur de menace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9304726" y="5789852"/>
            <a:ext cx="6349603" cy="896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Projet robotique 2025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2479528" y="9182100"/>
            <a:ext cx="5210715" cy="5650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55"/>
              </a:lnSpc>
            </a:pPr>
            <a:r>
              <a:rPr lang="en-US" sz="3253" b="true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Professeur </a:t>
            </a:r>
            <a:r>
              <a:rPr lang="en-US" sz="3253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: </a:t>
            </a:r>
            <a:r>
              <a:rPr lang="en-US" sz="3253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Seddiki Lynda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675145" y="7144212"/>
            <a:ext cx="5979185" cy="512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18"/>
              </a:lnSpc>
            </a:pPr>
            <a:r>
              <a:rPr lang="en-US" sz="3012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Tugba Bulut et Chloé Makoundou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7982565" y="-9013442"/>
            <a:ext cx="11621729" cy="11621729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9595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-1635842" y="7860082"/>
            <a:ext cx="11621729" cy="11621729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9595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855721" y="7548358"/>
            <a:ext cx="6226224" cy="6226224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9595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2055326" y="-3909227"/>
            <a:ext cx="15068453" cy="6226224"/>
            <a:chOff x="0" y="0"/>
            <a:chExt cx="1967106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967106" cy="812800"/>
            </a:xfrm>
            <a:custGeom>
              <a:avLst/>
              <a:gdLst/>
              <a:ahLst/>
              <a:cxnLst/>
              <a:rect r="r" b="b" t="t" l="l"/>
              <a:pathLst>
                <a:path h="812800" w="1967106">
                  <a:moveTo>
                    <a:pt x="983553" y="0"/>
                  </a:moveTo>
                  <a:cubicBezTo>
                    <a:pt x="440352" y="0"/>
                    <a:pt x="0" y="181951"/>
                    <a:pt x="0" y="406400"/>
                  </a:cubicBezTo>
                  <a:cubicBezTo>
                    <a:pt x="0" y="630849"/>
                    <a:pt x="440352" y="812800"/>
                    <a:pt x="983553" y="812800"/>
                  </a:cubicBezTo>
                  <a:cubicBezTo>
                    <a:pt x="1526754" y="812800"/>
                    <a:pt x="1967106" y="630849"/>
                    <a:pt x="1967106" y="406400"/>
                  </a:cubicBezTo>
                  <a:cubicBezTo>
                    <a:pt x="1967106" y="181951"/>
                    <a:pt x="1526754" y="0"/>
                    <a:pt x="983553" y="0"/>
                  </a:cubicBezTo>
                  <a:close/>
                </a:path>
              </a:pathLst>
            </a:custGeom>
            <a:solidFill>
              <a:srgbClr val="FD9595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84416" y="38100"/>
              <a:ext cx="1598273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7393210" y="8560272"/>
            <a:ext cx="398315" cy="10566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133"/>
              </a:lnSpc>
            </a:pPr>
            <a:r>
              <a:rPr lang="en-US" sz="4732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8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539893" y="150178"/>
            <a:ext cx="5878017" cy="15760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Conclusion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33370" y="2825871"/>
            <a:ext cx="17259300" cy="1394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57"/>
              </a:lnSpc>
            </a:pPr>
            <a:r>
              <a:rPr lang="en-US" sz="396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Pour conclure, nous avons</a:t>
            </a:r>
          </a:p>
          <a:p>
            <a:pPr algn="l">
              <a:lnSpc>
                <a:spcPts val="5557"/>
              </a:lnSpc>
            </a:pPr>
            <a:r>
              <a:rPr lang="en-US" sz="396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mené à bien notre projet, nous maitrisons l’environnement ROS + Gazebo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33370" y="5057775"/>
            <a:ext cx="8410630" cy="3509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57"/>
              </a:lnSpc>
            </a:pPr>
            <a:r>
              <a:rPr lang="en-US" sz="3969" u="sng" b="true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Les difficultés rencontrées</a:t>
            </a:r>
          </a:p>
          <a:p>
            <a:pPr algn="l" marL="857100" indent="-428550" lvl="1">
              <a:lnSpc>
                <a:spcPts val="5557"/>
              </a:lnSpc>
              <a:buFont typeface="Arial"/>
              <a:buChar char="•"/>
            </a:pPr>
            <a:r>
              <a:rPr lang="en-US" sz="396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L’installation de ROS + Gazebo</a:t>
            </a:r>
          </a:p>
          <a:p>
            <a:pPr algn="l" marL="857100" indent="-428550" lvl="1">
              <a:lnSpc>
                <a:spcPts val="5557"/>
              </a:lnSpc>
              <a:buFont typeface="Arial"/>
              <a:buChar char="•"/>
            </a:pPr>
            <a:r>
              <a:rPr lang="en-US" sz="396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La gestion du monde</a:t>
            </a:r>
          </a:p>
          <a:p>
            <a:pPr algn="l" marL="857100" indent="-428550" lvl="1">
              <a:lnSpc>
                <a:spcPts val="5557"/>
              </a:lnSpc>
              <a:buFont typeface="Arial"/>
              <a:buChar char="•"/>
            </a:pPr>
            <a:r>
              <a:rPr lang="en-US" sz="396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coder le follower</a:t>
            </a:r>
          </a:p>
          <a:p>
            <a:pPr algn="l" marL="857100" indent="-428550" lvl="1">
              <a:lnSpc>
                <a:spcPts val="5557"/>
              </a:lnSpc>
              <a:buFont typeface="Arial"/>
              <a:buChar char="•"/>
            </a:pPr>
            <a:r>
              <a:rPr lang="en-US" sz="396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coder les déplacements du robot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9363020" y="4974967"/>
            <a:ext cx="7557406" cy="3580249"/>
            <a:chOff x="0" y="0"/>
            <a:chExt cx="10076541" cy="4773665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848977" y="-85725"/>
              <a:ext cx="8517931" cy="8910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557"/>
                </a:lnSpc>
              </a:pPr>
              <a:r>
                <a:rPr lang="en-US" sz="3969" u="sng" b="true">
                  <a:solidFill>
                    <a:srgbClr val="000000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Améliorations à faire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1063187"/>
              <a:ext cx="10076541" cy="37104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857100" indent="-428550" lvl="1">
                <a:lnSpc>
                  <a:spcPts val="5557"/>
                </a:lnSpc>
                <a:buFont typeface="Arial"/>
                <a:buChar char="•"/>
              </a:pPr>
              <a:r>
                <a:rPr lang="en-US" sz="3969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Donner la possibilité au robot </a:t>
              </a:r>
            </a:p>
            <a:p>
              <a:pPr algn="l" marL="857100" indent="-428550" lvl="1">
                <a:lnSpc>
                  <a:spcPts val="5557"/>
                </a:lnSpc>
                <a:buFont typeface="Arial"/>
                <a:buChar char="•"/>
              </a:pPr>
              <a:r>
                <a:rPr lang="en-US" sz="3969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d’encercler la “menace”</a:t>
              </a:r>
            </a:p>
            <a:p>
              <a:pPr algn="l" marL="857100" indent="-428550" lvl="1">
                <a:lnSpc>
                  <a:spcPts val="5557"/>
                </a:lnSpc>
                <a:buFont typeface="Arial"/>
                <a:buChar char="•"/>
              </a:pPr>
              <a:r>
                <a:rPr lang="en-US" sz="3969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Integration capteur LiDAR</a:t>
              </a:r>
            </a:p>
            <a:p>
              <a:pPr algn="l" marL="857100" indent="-428550" lvl="1">
                <a:lnSpc>
                  <a:spcPts val="5557"/>
                </a:lnSpc>
                <a:buFont typeface="Arial"/>
                <a:buChar char="•"/>
              </a:pPr>
              <a:r>
                <a:rPr lang="en-US" sz="3969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Réseau de neurone (YOLO)</a:t>
              </a:r>
            </a:p>
          </p:txBody>
        </p: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92531" y="1726247"/>
            <a:ext cx="15068453" cy="6226224"/>
            <a:chOff x="0" y="0"/>
            <a:chExt cx="1967106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967106" cy="812800"/>
            </a:xfrm>
            <a:custGeom>
              <a:avLst/>
              <a:gdLst/>
              <a:ahLst/>
              <a:cxnLst/>
              <a:rect r="r" b="b" t="t" l="l"/>
              <a:pathLst>
                <a:path h="812800" w="1967106">
                  <a:moveTo>
                    <a:pt x="983553" y="0"/>
                  </a:moveTo>
                  <a:cubicBezTo>
                    <a:pt x="440352" y="0"/>
                    <a:pt x="0" y="181951"/>
                    <a:pt x="0" y="406400"/>
                  </a:cubicBezTo>
                  <a:cubicBezTo>
                    <a:pt x="0" y="630849"/>
                    <a:pt x="440352" y="812800"/>
                    <a:pt x="983553" y="812800"/>
                  </a:cubicBezTo>
                  <a:cubicBezTo>
                    <a:pt x="1526754" y="812800"/>
                    <a:pt x="1967106" y="630849"/>
                    <a:pt x="1967106" y="406400"/>
                  </a:cubicBezTo>
                  <a:cubicBezTo>
                    <a:pt x="1967106" y="181951"/>
                    <a:pt x="1526754" y="0"/>
                    <a:pt x="983553" y="0"/>
                  </a:cubicBezTo>
                  <a:close/>
                </a:path>
              </a:pathLst>
            </a:custGeom>
            <a:solidFill>
              <a:srgbClr val="FD9595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84416" y="38100"/>
              <a:ext cx="1598273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6048234" y="3234858"/>
            <a:ext cx="6557048" cy="28756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471"/>
              </a:lnSpc>
            </a:pPr>
            <a:r>
              <a:rPr lang="en-US" sz="16765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Merci !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144000" y="3928268"/>
            <a:ext cx="11621729" cy="11621729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9595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2399021" y="847725"/>
            <a:ext cx="5385098" cy="15760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Sommaire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399021" y="2765201"/>
            <a:ext cx="7495368" cy="56667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021718" indent="-510859" lvl="1">
              <a:lnSpc>
                <a:spcPts val="9133"/>
              </a:lnSpc>
              <a:buAutoNum type="arabicPeriod" startAt="1"/>
            </a:pPr>
            <a:r>
              <a:rPr lang="en-US" sz="4732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Introduction</a:t>
            </a:r>
          </a:p>
          <a:p>
            <a:pPr algn="l" marL="1021718" indent="-510859" lvl="1">
              <a:lnSpc>
                <a:spcPts val="9133"/>
              </a:lnSpc>
              <a:buAutoNum type="arabicPeriod" startAt="1"/>
            </a:pPr>
            <a:r>
              <a:rPr lang="en-US" sz="4732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Méthodologie</a:t>
            </a:r>
          </a:p>
          <a:p>
            <a:pPr algn="l" marL="1021718" indent="-510859" lvl="1">
              <a:lnSpc>
                <a:spcPts val="9133"/>
              </a:lnSpc>
              <a:buAutoNum type="arabicPeriod" startAt="1"/>
            </a:pPr>
            <a:r>
              <a:rPr lang="en-US" sz="4732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Résultat</a:t>
            </a:r>
          </a:p>
          <a:p>
            <a:pPr algn="l" marL="1021718" indent="-510859" lvl="1">
              <a:lnSpc>
                <a:spcPts val="9133"/>
              </a:lnSpc>
              <a:buAutoNum type="arabicPeriod" startAt="1"/>
            </a:pPr>
            <a:r>
              <a:rPr lang="en-US" sz="4732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Démonstration</a:t>
            </a:r>
          </a:p>
          <a:p>
            <a:pPr algn="l" marL="1021718" indent="-510859" lvl="1">
              <a:lnSpc>
                <a:spcPts val="9133"/>
              </a:lnSpc>
              <a:buAutoNum type="arabicPeriod" startAt="1"/>
            </a:pPr>
            <a:r>
              <a:rPr lang="en-US" sz="4732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Conclusion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401986"/>
            <a:ext cx="8677466" cy="10259484"/>
          </a:xfrm>
          <a:custGeom>
            <a:avLst/>
            <a:gdLst/>
            <a:ahLst/>
            <a:cxnLst/>
            <a:rect r="r" b="b" t="t" l="l"/>
            <a:pathLst>
              <a:path h="10259484" w="8677466">
                <a:moveTo>
                  <a:pt x="0" y="0"/>
                </a:moveTo>
                <a:lnTo>
                  <a:pt x="8677466" y="0"/>
                </a:lnTo>
                <a:lnTo>
                  <a:pt x="8677466" y="10259484"/>
                </a:lnTo>
                <a:lnTo>
                  <a:pt x="0" y="102594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128" r="0" b="-212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2055326" y="-4056711"/>
            <a:ext cx="15068453" cy="6226224"/>
            <a:chOff x="0" y="0"/>
            <a:chExt cx="1967106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967106" cy="812800"/>
            </a:xfrm>
            <a:custGeom>
              <a:avLst/>
              <a:gdLst/>
              <a:ahLst/>
              <a:cxnLst/>
              <a:rect r="r" b="b" t="t" l="l"/>
              <a:pathLst>
                <a:path h="812800" w="1967106">
                  <a:moveTo>
                    <a:pt x="983553" y="0"/>
                  </a:moveTo>
                  <a:cubicBezTo>
                    <a:pt x="440352" y="0"/>
                    <a:pt x="0" y="181951"/>
                    <a:pt x="0" y="406400"/>
                  </a:cubicBezTo>
                  <a:cubicBezTo>
                    <a:pt x="0" y="630849"/>
                    <a:pt x="440352" y="812800"/>
                    <a:pt x="983553" y="812800"/>
                  </a:cubicBezTo>
                  <a:cubicBezTo>
                    <a:pt x="1526754" y="812800"/>
                    <a:pt x="1967106" y="630849"/>
                    <a:pt x="1967106" y="406400"/>
                  </a:cubicBezTo>
                  <a:cubicBezTo>
                    <a:pt x="1967106" y="181951"/>
                    <a:pt x="1526754" y="0"/>
                    <a:pt x="983553" y="0"/>
                  </a:cubicBezTo>
                  <a:close/>
                </a:path>
              </a:pathLst>
            </a:custGeom>
            <a:solidFill>
              <a:srgbClr val="FD9595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84416" y="38100"/>
              <a:ext cx="1598273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5855721" y="7548358"/>
            <a:ext cx="6226224" cy="6226224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9595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2280337" y="150178"/>
            <a:ext cx="6397129" cy="15760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Introduction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739542" y="2138229"/>
            <a:ext cx="7320600" cy="1790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759"/>
              </a:lnSpc>
            </a:pPr>
            <a:r>
              <a:rPr lang="en-US" b="true" sz="3399" u="sng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Sujet </a:t>
            </a:r>
            <a:r>
              <a:rPr lang="en-US" sz="339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: Conception d'un robot mobile autonome capable de suivre une cible spécifique à une distance donnée.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739542" y="5067300"/>
            <a:ext cx="7320600" cy="1790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 u="sng" b="true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Problématique </a:t>
            </a:r>
            <a:r>
              <a:rPr lang="en-US" sz="339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: Comment permettre à un robot d'identifier une cible par sa couleur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7393210" y="8560272"/>
            <a:ext cx="398315" cy="10566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133"/>
              </a:lnSpc>
            </a:pPr>
            <a:r>
              <a:rPr lang="en-US" sz="4732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195761" y="0"/>
            <a:ext cx="11994815" cy="11114486"/>
          </a:xfrm>
          <a:custGeom>
            <a:avLst/>
            <a:gdLst/>
            <a:ahLst/>
            <a:cxnLst/>
            <a:rect r="r" b="b" t="t" l="l"/>
            <a:pathLst>
              <a:path h="11114486" w="11994815">
                <a:moveTo>
                  <a:pt x="0" y="0"/>
                </a:moveTo>
                <a:lnTo>
                  <a:pt x="11994815" y="0"/>
                </a:lnTo>
                <a:lnTo>
                  <a:pt x="11994815" y="11114486"/>
                </a:lnTo>
                <a:lnTo>
                  <a:pt x="0" y="1111448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7045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2055326" y="-4093581"/>
            <a:ext cx="15068453" cy="6226224"/>
            <a:chOff x="0" y="0"/>
            <a:chExt cx="1967106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967106" cy="812800"/>
            </a:xfrm>
            <a:custGeom>
              <a:avLst/>
              <a:gdLst/>
              <a:ahLst/>
              <a:cxnLst/>
              <a:rect r="r" b="b" t="t" l="l"/>
              <a:pathLst>
                <a:path h="812800" w="1967106">
                  <a:moveTo>
                    <a:pt x="983553" y="0"/>
                  </a:moveTo>
                  <a:cubicBezTo>
                    <a:pt x="440352" y="0"/>
                    <a:pt x="0" y="181951"/>
                    <a:pt x="0" y="406400"/>
                  </a:cubicBezTo>
                  <a:cubicBezTo>
                    <a:pt x="0" y="630849"/>
                    <a:pt x="440352" y="812800"/>
                    <a:pt x="983553" y="812800"/>
                  </a:cubicBezTo>
                  <a:cubicBezTo>
                    <a:pt x="1526754" y="812800"/>
                    <a:pt x="1967106" y="630849"/>
                    <a:pt x="1967106" y="406400"/>
                  </a:cubicBezTo>
                  <a:cubicBezTo>
                    <a:pt x="1967106" y="181951"/>
                    <a:pt x="1526754" y="0"/>
                    <a:pt x="983553" y="0"/>
                  </a:cubicBezTo>
                  <a:close/>
                </a:path>
              </a:pathLst>
            </a:custGeom>
            <a:solidFill>
              <a:srgbClr val="FD9595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84416" y="38100"/>
              <a:ext cx="1598273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028700" y="2691948"/>
            <a:ext cx="1959602" cy="570734"/>
          </a:xfrm>
          <a:custGeom>
            <a:avLst/>
            <a:gdLst/>
            <a:ahLst/>
            <a:cxnLst/>
            <a:rect r="r" b="b" t="t" l="l"/>
            <a:pathLst>
              <a:path h="570734" w="1959602">
                <a:moveTo>
                  <a:pt x="0" y="0"/>
                </a:moveTo>
                <a:lnTo>
                  <a:pt x="1959602" y="0"/>
                </a:lnTo>
                <a:lnTo>
                  <a:pt x="1959602" y="570734"/>
                </a:lnTo>
                <a:lnTo>
                  <a:pt x="0" y="5707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073213" y="2624880"/>
            <a:ext cx="2811377" cy="590177"/>
          </a:xfrm>
          <a:custGeom>
            <a:avLst/>
            <a:gdLst/>
            <a:ahLst/>
            <a:cxnLst/>
            <a:rect r="r" b="b" t="t" l="l"/>
            <a:pathLst>
              <a:path h="590177" w="2811377">
                <a:moveTo>
                  <a:pt x="0" y="0"/>
                </a:moveTo>
                <a:lnTo>
                  <a:pt x="2811377" y="0"/>
                </a:lnTo>
                <a:lnTo>
                  <a:pt x="2811377" y="590177"/>
                </a:lnTo>
                <a:lnTo>
                  <a:pt x="0" y="59017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584405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5855721" y="7548358"/>
            <a:ext cx="6226224" cy="6226224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9595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847892" y="150178"/>
            <a:ext cx="7262019" cy="15760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Methodologie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3596636"/>
            <a:ext cx="5622755" cy="6855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57"/>
              </a:lnSpc>
            </a:pPr>
            <a:r>
              <a:rPr lang="en-US" sz="3969" b="true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Environnement de travail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14154" y="4490689"/>
            <a:ext cx="7823458" cy="4900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90881" indent="-345440" lvl="1">
              <a:lnSpc>
                <a:spcPts val="5600"/>
              </a:lnSpc>
              <a:buFont typeface="Arial"/>
              <a:buChar char="•"/>
            </a:pPr>
            <a:r>
              <a:rPr lang="en-US" b="true" sz="3200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WSL </a:t>
            </a:r>
            <a:r>
              <a:rPr lang="en-US" sz="3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et </a:t>
            </a:r>
            <a:r>
              <a:rPr lang="en-US" b="true" sz="3200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Interface graphique </a:t>
            </a:r>
            <a:r>
              <a:rPr lang="en-US" sz="3200" i="true">
                <a:solidFill>
                  <a:srgbClr val="000000"/>
                </a:solidFill>
                <a:latin typeface="Roboto Italics"/>
                <a:ea typeface="Roboto Italics"/>
                <a:cs typeface="Roboto Italics"/>
                <a:sym typeface="Roboto Italics"/>
              </a:rPr>
              <a:t>(Chloe)</a:t>
            </a:r>
          </a:p>
          <a:p>
            <a:pPr algn="just" marL="690881" indent="-345440" lvl="1">
              <a:lnSpc>
                <a:spcPts val="5600"/>
              </a:lnSpc>
              <a:buFont typeface="Arial"/>
              <a:buChar char="•"/>
            </a:pPr>
            <a:r>
              <a:rPr lang="en-US" b="true" sz="3200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VM Linux </a:t>
            </a:r>
            <a:r>
              <a:rPr lang="en-US" sz="3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Ubuntu 20.04.6 </a:t>
            </a:r>
            <a:r>
              <a:rPr lang="en-US" sz="3200" i="true">
                <a:solidFill>
                  <a:srgbClr val="000000"/>
                </a:solidFill>
                <a:latin typeface="Roboto Italics"/>
                <a:ea typeface="Roboto Italics"/>
                <a:cs typeface="Roboto Italics"/>
                <a:sym typeface="Roboto Italics"/>
              </a:rPr>
              <a:t>(Tugba)</a:t>
            </a:r>
          </a:p>
          <a:p>
            <a:pPr algn="just" marL="690881" indent="-345440" lvl="1">
              <a:lnSpc>
                <a:spcPts val="5600"/>
              </a:lnSpc>
              <a:buFont typeface="Arial"/>
              <a:buChar char="•"/>
            </a:pPr>
            <a:r>
              <a:rPr lang="en-US" b="true" sz="3200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Gazebo</a:t>
            </a:r>
            <a:r>
              <a:rPr lang="en-US" sz="3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pour la simulation 3D</a:t>
            </a:r>
          </a:p>
          <a:p>
            <a:pPr algn="just" marL="690881" indent="-345440" lvl="1">
              <a:lnSpc>
                <a:spcPts val="5600"/>
              </a:lnSpc>
              <a:buFont typeface="Arial"/>
              <a:buChar char="•"/>
            </a:pPr>
            <a:r>
              <a:rPr lang="en-US" b="true" sz="3200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ROS Noetic</a:t>
            </a:r>
            <a:r>
              <a:rPr lang="en-US" sz="3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(Robot Operating System)</a:t>
            </a:r>
          </a:p>
          <a:p>
            <a:pPr algn="just" marL="690881" indent="-345440" lvl="1">
              <a:lnSpc>
                <a:spcPts val="5600"/>
              </a:lnSpc>
              <a:buFont typeface="Arial"/>
              <a:buChar char="•"/>
            </a:pPr>
            <a:r>
              <a:rPr lang="en-US" b="true" sz="3200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OpenCV</a:t>
            </a:r>
            <a:r>
              <a:rPr lang="en-US" sz="3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(Computer Vision) pour le traitement d'image en temps réel.</a:t>
            </a:r>
          </a:p>
          <a:p>
            <a:pPr algn="just" marL="690881" indent="-345440" lvl="1">
              <a:lnSpc>
                <a:spcPts val="5600"/>
              </a:lnSpc>
              <a:buFont typeface="Arial"/>
              <a:buChar char="•"/>
            </a:pPr>
            <a:r>
              <a:rPr lang="en-US" b="true" sz="3200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Python </a:t>
            </a:r>
            <a:r>
              <a:rPr lang="en-US" sz="3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pour la logique de contrôle 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10195761" y="0"/>
            <a:ext cx="9820466" cy="10287000"/>
            <a:chOff x="0" y="0"/>
            <a:chExt cx="2586460" cy="2709333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586460" cy="2709333"/>
            </a:xfrm>
            <a:custGeom>
              <a:avLst/>
              <a:gdLst/>
              <a:ahLst/>
              <a:cxnLst/>
              <a:rect r="r" b="b" t="t" l="l"/>
              <a:pathLst>
                <a:path h="2709333" w="2586460">
                  <a:moveTo>
                    <a:pt x="0" y="0"/>
                  </a:moveTo>
                  <a:lnTo>
                    <a:pt x="2586460" y="0"/>
                  </a:lnTo>
                  <a:lnTo>
                    <a:pt x="258646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D9595">
                <a:alpha val="38824"/>
              </a:srgbClr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2586460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17393210" y="8560272"/>
            <a:ext cx="398315" cy="10566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133"/>
              </a:lnSpc>
            </a:pPr>
            <a:r>
              <a:rPr lang="en-US" sz="4732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055326" y="-4056711"/>
            <a:ext cx="15068453" cy="6226224"/>
            <a:chOff x="0" y="0"/>
            <a:chExt cx="1967106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967106" cy="812800"/>
            </a:xfrm>
            <a:custGeom>
              <a:avLst/>
              <a:gdLst/>
              <a:ahLst/>
              <a:cxnLst/>
              <a:rect r="r" b="b" t="t" l="l"/>
              <a:pathLst>
                <a:path h="812800" w="1967106">
                  <a:moveTo>
                    <a:pt x="983553" y="0"/>
                  </a:moveTo>
                  <a:cubicBezTo>
                    <a:pt x="440352" y="0"/>
                    <a:pt x="0" y="181951"/>
                    <a:pt x="0" y="406400"/>
                  </a:cubicBezTo>
                  <a:cubicBezTo>
                    <a:pt x="0" y="630849"/>
                    <a:pt x="440352" y="812800"/>
                    <a:pt x="983553" y="812800"/>
                  </a:cubicBezTo>
                  <a:cubicBezTo>
                    <a:pt x="1526754" y="812800"/>
                    <a:pt x="1967106" y="630849"/>
                    <a:pt x="1967106" y="406400"/>
                  </a:cubicBezTo>
                  <a:cubicBezTo>
                    <a:pt x="1967106" y="181951"/>
                    <a:pt x="1526754" y="0"/>
                    <a:pt x="983553" y="0"/>
                  </a:cubicBezTo>
                  <a:close/>
                </a:path>
              </a:pathLst>
            </a:custGeom>
            <a:solidFill>
              <a:srgbClr val="FD9595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84416" y="38100"/>
              <a:ext cx="1598273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8547595" y="5176628"/>
            <a:ext cx="8845615" cy="4743461"/>
          </a:xfrm>
          <a:custGeom>
            <a:avLst/>
            <a:gdLst/>
            <a:ahLst/>
            <a:cxnLst/>
            <a:rect r="r" b="b" t="t" l="l"/>
            <a:pathLst>
              <a:path h="4743461" w="8845615">
                <a:moveTo>
                  <a:pt x="0" y="0"/>
                </a:moveTo>
                <a:lnTo>
                  <a:pt x="8845615" y="0"/>
                </a:lnTo>
                <a:lnTo>
                  <a:pt x="8845615" y="4743461"/>
                </a:lnTo>
                <a:lnTo>
                  <a:pt x="0" y="47434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5855721" y="7548358"/>
            <a:ext cx="6226224" cy="6226224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9595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1403539" y="1028700"/>
            <a:ext cx="5412410" cy="3777862"/>
          </a:xfrm>
          <a:custGeom>
            <a:avLst/>
            <a:gdLst/>
            <a:ahLst/>
            <a:cxnLst/>
            <a:rect r="r" b="b" t="t" l="l"/>
            <a:pathLst>
              <a:path h="3777862" w="5412410">
                <a:moveTo>
                  <a:pt x="0" y="0"/>
                </a:moveTo>
                <a:lnTo>
                  <a:pt x="5412410" y="0"/>
                </a:lnTo>
                <a:lnTo>
                  <a:pt x="5412410" y="3777862"/>
                </a:lnTo>
                <a:lnTo>
                  <a:pt x="0" y="37778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028700" y="7529308"/>
            <a:ext cx="6296852" cy="1525924"/>
          </a:xfrm>
          <a:custGeom>
            <a:avLst/>
            <a:gdLst/>
            <a:ahLst/>
            <a:cxnLst/>
            <a:rect r="r" b="b" t="t" l="l"/>
            <a:pathLst>
              <a:path h="1525924" w="6296852">
                <a:moveTo>
                  <a:pt x="0" y="0"/>
                </a:moveTo>
                <a:lnTo>
                  <a:pt x="6296852" y="0"/>
                </a:lnTo>
                <a:lnTo>
                  <a:pt x="6296852" y="1525924"/>
                </a:lnTo>
                <a:lnTo>
                  <a:pt x="0" y="152592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847892" y="150178"/>
            <a:ext cx="7262019" cy="15760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Methodologie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3281551"/>
            <a:ext cx="6751436" cy="1861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997"/>
              </a:lnSpc>
            </a:pPr>
            <a:r>
              <a:rPr lang="en-US" sz="3569" b="true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Robot Turtlebot sim Waffle</a:t>
            </a:r>
            <a:r>
              <a:rPr lang="en-US" sz="356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:</a:t>
            </a:r>
          </a:p>
          <a:p>
            <a:pPr algn="just">
              <a:lnSpc>
                <a:spcPts val="4997"/>
              </a:lnSpc>
            </a:pPr>
            <a:r>
              <a:rPr lang="en-US" sz="356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Un robot en forme de gaufre qui possède une caméra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7393210" y="8560272"/>
            <a:ext cx="398315" cy="10566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133"/>
              </a:lnSpc>
            </a:pPr>
            <a:r>
              <a:rPr lang="en-US" sz="4732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28700" y="5686409"/>
            <a:ext cx="6751436" cy="12332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97"/>
              </a:lnSpc>
            </a:pPr>
            <a:r>
              <a:rPr lang="en-US" sz="3569" b="true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Création d’un monde</a:t>
            </a:r>
            <a:r>
              <a:rPr lang="en-US" sz="356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personnalisé → fichier “</a:t>
            </a:r>
            <a:r>
              <a:rPr lang="en-US" sz="3569" i="true">
                <a:solidFill>
                  <a:srgbClr val="000000"/>
                </a:solidFill>
                <a:latin typeface="Roboto Italics"/>
                <a:ea typeface="Roboto Italics"/>
                <a:cs typeface="Roboto Italics"/>
                <a:sym typeface="Roboto Italics"/>
              </a:rPr>
              <a:t>.world”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055326" y="-4130452"/>
            <a:ext cx="15068453" cy="6226224"/>
            <a:chOff x="0" y="0"/>
            <a:chExt cx="1967106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967106" cy="812800"/>
            </a:xfrm>
            <a:custGeom>
              <a:avLst/>
              <a:gdLst/>
              <a:ahLst/>
              <a:cxnLst/>
              <a:rect r="r" b="b" t="t" l="l"/>
              <a:pathLst>
                <a:path h="812800" w="1967106">
                  <a:moveTo>
                    <a:pt x="983553" y="0"/>
                  </a:moveTo>
                  <a:cubicBezTo>
                    <a:pt x="440352" y="0"/>
                    <a:pt x="0" y="181951"/>
                    <a:pt x="0" y="406400"/>
                  </a:cubicBezTo>
                  <a:cubicBezTo>
                    <a:pt x="0" y="630849"/>
                    <a:pt x="440352" y="812800"/>
                    <a:pt x="983553" y="812800"/>
                  </a:cubicBezTo>
                  <a:cubicBezTo>
                    <a:pt x="1526754" y="812800"/>
                    <a:pt x="1967106" y="630849"/>
                    <a:pt x="1967106" y="406400"/>
                  </a:cubicBezTo>
                  <a:cubicBezTo>
                    <a:pt x="1967106" y="181951"/>
                    <a:pt x="1526754" y="0"/>
                    <a:pt x="983553" y="0"/>
                  </a:cubicBezTo>
                  <a:close/>
                </a:path>
              </a:pathLst>
            </a:custGeom>
            <a:solidFill>
              <a:srgbClr val="FD9595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84416" y="38100"/>
              <a:ext cx="1598273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847892" y="150178"/>
            <a:ext cx="7262019" cy="15760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Methodologie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545313" y="3032018"/>
            <a:ext cx="11467815" cy="56225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391"/>
              </a:lnSpc>
            </a:pPr>
            <a:r>
              <a:rPr lang="en-US" b="true" sz="3969" u="sng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Detection d’objet</a:t>
            </a:r>
          </a:p>
          <a:p>
            <a:pPr algn="just" marL="857100" indent="-428550" lvl="1">
              <a:lnSpc>
                <a:spcPts val="6391"/>
              </a:lnSpc>
              <a:buFont typeface="Arial"/>
              <a:buChar char="•"/>
            </a:pPr>
            <a:r>
              <a:rPr lang="en-US" sz="396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Traitement d’image</a:t>
            </a:r>
          </a:p>
          <a:p>
            <a:pPr algn="just" marL="857100" indent="-428550" lvl="1">
              <a:lnSpc>
                <a:spcPts val="6391"/>
              </a:lnSpc>
              <a:buFont typeface="Arial"/>
              <a:buChar char="•"/>
            </a:pPr>
            <a:r>
              <a:rPr lang="en-US" sz="396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HSV : meilleure stabilité</a:t>
            </a:r>
          </a:p>
          <a:p>
            <a:pPr algn="just" marL="857100" indent="-428550" lvl="1">
              <a:lnSpc>
                <a:spcPts val="6391"/>
              </a:lnSpc>
              <a:buFont typeface="Arial"/>
              <a:buChar char="•"/>
            </a:pPr>
            <a:r>
              <a:rPr lang="en-US" sz="396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Filtrage : Application d’un masque binaire</a:t>
            </a:r>
          </a:p>
          <a:p>
            <a:pPr algn="l" marL="857100" indent="-428550" lvl="1">
              <a:lnSpc>
                <a:spcPts val="6391"/>
              </a:lnSpc>
              <a:buFont typeface="Arial"/>
              <a:buChar char="•"/>
            </a:pPr>
            <a:r>
              <a:rPr lang="en-US" sz="396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Algo de selection : identification des contours </a:t>
            </a:r>
          </a:p>
          <a:p>
            <a:pPr algn="l">
              <a:lnSpc>
                <a:spcPts val="6391"/>
              </a:lnSpc>
            </a:pPr>
            <a:r>
              <a:rPr lang="en-US" sz="3969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min(contours)</a:t>
            </a:r>
          </a:p>
          <a:p>
            <a:pPr algn="just" marL="857100" indent="-428550" lvl="1">
              <a:lnSpc>
                <a:spcPts val="6391"/>
              </a:lnSpc>
              <a:buFont typeface="Arial"/>
              <a:buChar char="•"/>
            </a:pPr>
            <a:r>
              <a:rPr lang="en-US" sz="396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Calcul de l’erreur : mesure du décentrement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5855721" y="7548358"/>
            <a:ext cx="6226224" cy="6226224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9595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7393210" y="8560272"/>
            <a:ext cx="398315" cy="10566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133"/>
              </a:lnSpc>
            </a:pPr>
            <a:r>
              <a:rPr lang="en-US" sz="4732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4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055326" y="-4130452"/>
            <a:ext cx="15068453" cy="6226224"/>
            <a:chOff x="0" y="0"/>
            <a:chExt cx="1967106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967106" cy="812800"/>
            </a:xfrm>
            <a:custGeom>
              <a:avLst/>
              <a:gdLst/>
              <a:ahLst/>
              <a:cxnLst/>
              <a:rect r="r" b="b" t="t" l="l"/>
              <a:pathLst>
                <a:path h="812800" w="1967106">
                  <a:moveTo>
                    <a:pt x="983553" y="0"/>
                  </a:moveTo>
                  <a:cubicBezTo>
                    <a:pt x="440352" y="0"/>
                    <a:pt x="0" y="181951"/>
                    <a:pt x="0" y="406400"/>
                  </a:cubicBezTo>
                  <a:cubicBezTo>
                    <a:pt x="0" y="630849"/>
                    <a:pt x="440352" y="812800"/>
                    <a:pt x="983553" y="812800"/>
                  </a:cubicBezTo>
                  <a:cubicBezTo>
                    <a:pt x="1526754" y="812800"/>
                    <a:pt x="1967106" y="630849"/>
                    <a:pt x="1967106" y="406400"/>
                  </a:cubicBezTo>
                  <a:cubicBezTo>
                    <a:pt x="1967106" y="181951"/>
                    <a:pt x="1526754" y="0"/>
                    <a:pt x="983553" y="0"/>
                  </a:cubicBezTo>
                  <a:close/>
                </a:path>
              </a:pathLst>
            </a:custGeom>
            <a:solidFill>
              <a:srgbClr val="FD9595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84416" y="38100"/>
              <a:ext cx="1598273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847892" y="150178"/>
            <a:ext cx="7262019" cy="15760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Methodologie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490055" y="2430052"/>
            <a:ext cx="13843897" cy="68300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034"/>
              </a:lnSpc>
            </a:pPr>
            <a:r>
              <a:rPr lang="en-US" b="true" sz="3969" u="sng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Contrôle du robot (Navigation)</a:t>
            </a:r>
          </a:p>
          <a:p>
            <a:pPr algn="just" marL="857100" indent="-428550" lvl="1">
              <a:lnSpc>
                <a:spcPts val="6034"/>
              </a:lnSpc>
              <a:buFont typeface="Arial"/>
              <a:buChar char="•"/>
            </a:pPr>
            <a:r>
              <a:rPr lang="en-US" b="true" sz="3969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Lissage (Filtering)</a:t>
            </a:r>
            <a:r>
              <a:rPr lang="en-US" sz="396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: éviter les mouvements saccadés</a:t>
            </a:r>
          </a:p>
          <a:p>
            <a:pPr algn="just" marL="857100" indent="-428550" lvl="1">
              <a:lnSpc>
                <a:spcPts val="6034"/>
              </a:lnSpc>
              <a:buFont typeface="Arial"/>
              <a:buChar char="•"/>
            </a:pPr>
            <a:r>
              <a:rPr lang="en-US" b="true" sz="3969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Algo proportionnel</a:t>
            </a:r>
            <a:r>
              <a:rPr lang="en-US" sz="396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: Calcul de la vitesse de rotation </a:t>
            </a:r>
            <a:r>
              <a:rPr lang="en-US" sz="3969" i="true">
                <a:solidFill>
                  <a:srgbClr val="000000"/>
                </a:solidFill>
                <a:latin typeface="Roboto Italics"/>
                <a:ea typeface="Roboto Italics"/>
                <a:cs typeface="Roboto Italics"/>
                <a:sym typeface="Roboto Italics"/>
              </a:rPr>
              <a:t>(angular.z)</a:t>
            </a:r>
            <a:r>
              <a:rPr lang="en-US" sz="396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en multipliant l’erreur par un gain (Kp - 0.0003)</a:t>
            </a:r>
          </a:p>
          <a:p>
            <a:pPr algn="just" marL="857100" indent="-428550" lvl="1">
              <a:lnSpc>
                <a:spcPts val="6034"/>
              </a:lnSpc>
              <a:buFont typeface="Arial"/>
              <a:buChar char="•"/>
            </a:pPr>
            <a:r>
              <a:rPr lang="en-US" b="true" sz="3969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Logique de decision :</a:t>
            </a:r>
          </a:p>
          <a:p>
            <a:pPr algn="just" marL="1714200" indent="-571400" lvl="2">
              <a:lnSpc>
                <a:spcPts val="6034"/>
              </a:lnSpc>
              <a:buFont typeface="Arial"/>
              <a:buChar char="⚬"/>
            </a:pPr>
            <a:r>
              <a:rPr lang="en-US" sz="396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Suivi → Progression lineaire vers cible</a:t>
            </a:r>
          </a:p>
          <a:p>
            <a:pPr algn="just" marL="1714200" indent="-571400" lvl="2">
              <a:lnSpc>
                <a:spcPts val="6034"/>
              </a:lnSpc>
              <a:buFont typeface="Arial"/>
              <a:buChar char="⚬"/>
            </a:pPr>
            <a:r>
              <a:rPr lang="en-US" sz="396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Arrêt → Stop automatique</a:t>
            </a:r>
          </a:p>
          <a:p>
            <a:pPr algn="just" marL="1714200" indent="-571400" lvl="2">
              <a:lnSpc>
                <a:spcPts val="6034"/>
              </a:lnSpc>
              <a:buFont typeface="Arial"/>
              <a:buChar char="⚬"/>
            </a:pPr>
            <a:r>
              <a:rPr lang="en-US" sz="396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Recherche → Rotation sur place en cas de perte de visibilité de la cible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5855721" y="7548358"/>
            <a:ext cx="6226224" cy="6226224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9595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7393210" y="8560272"/>
            <a:ext cx="398315" cy="10566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133"/>
              </a:lnSpc>
            </a:pPr>
            <a:r>
              <a:rPr lang="en-US" sz="4732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5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055326" y="-4130452"/>
            <a:ext cx="15068453" cy="6226224"/>
            <a:chOff x="0" y="0"/>
            <a:chExt cx="1967106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967106" cy="812800"/>
            </a:xfrm>
            <a:custGeom>
              <a:avLst/>
              <a:gdLst/>
              <a:ahLst/>
              <a:cxnLst/>
              <a:rect r="r" b="b" t="t" l="l"/>
              <a:pathLst>
                <a:path h="812800" w="1967106">
                  <a:moveTo>
                    <a:pt x="983553" y="0"/>
                  </a:moveTo>
                  <a:cubicBezTo>
                    <a:pt x="440352" y="0"/>
                    <a:pt x="0" y="181951"/>
                    <a:pt x="0" y="406400"/>
                  </a:cubicBezTo>
                  <a:cubicBezTo>
                    <a:pt x="0" y="630849"/>
                    <a:pt x="440352" y="812800"/>
                    <a:pt x="983553" y="812800"/>
                  </a:cubicBezTo>
                  <a:cubicBezTo>
                    <a:pt x="1526754" y="812800"/>
                    <a:pt x="1967106" y="630849"/>
                    <a:pt x="1967106" y="406400"/>
                  </a:cubicBezTo>
                  <a:cubicBezTo>
                    <a:pt x="1967106" y="181951"/>
                    <a:pt x="1526754" y="0"/>
                    <a:pt x="983553" y="0"/>
                  </a:cubicBezTo>
                  <a:close/>
                </a:path>
              </a:pathLst>
            </a:custGeom>
            <a:solidFill>
              <a:srgbClr val="FD9595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84416" y="38100"/>
              <a:ext cx="1598273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2999722" y="150178"/>
            <a:ext cx="4958358" cy="15760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Résultats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86934" y="3209984"/>
            <a:ext cx="9384454" cy="56931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857100" indent="-428550" lvl="1">
              <a:lnSpc>
                <a:spcPts val="6510"/>
              </a:lnSpc>
              <a:buFont typeface="Arial"/>
              <a:buChar char="•"/>
            </a:pPr>
            <a:r>
              <a:rPr lang="en-US" b="true" sz="3969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Stabilité de navigation :</a:t>
            </a:r>
            <a:r>
              <a:rPr lang="en-US" sz="396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Grâce au filtrage des données et au gain </a:t>
            </a:r>
            <a:r>
              <a:rPr lang="en-US" b="true" sz="3969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Kp</a:t>
            </a:r>
            <a:r>
              <a:rPr lang="en-US" sz="396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optimisé, le robot suit sa cible</a:t>
            </a:r>
          </a:p>
          <a:p>
            <a:pPr algn="just" marL="857100" indent="-428550" lvl="1">
              <a:lnSpc>
                <a:spcPts val="6510"/>
              </a:lnSpc>
              <a:buFont typeface="Arial"/>
              <a:buChar char="•"/>
            </a:pPr>
            <a:r>
              <a:rPr lang="en-US" b="true" sz="3969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Distinction</a:t>
            </a:r>
            <a:r>
              <a:rPr lang="en-US" sz="396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: le robot distingue bien plusieurs objets rouge</a:t>
            </a:r>
          </a:p>
          <a:p>
            <a:pPr algn="just" marL="857100" indent="-428550" lvl="1">
              <a:lnSpc>
                <a:spcPts val="6510"/>
              </a:lnSpc>
              <a:buFont typeface="Arial"/>
              <a:buChar char="•"/>
            </a:pPr>
            <a:r>
              <a:rPr lang="en-US" b="true" sz="3969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Gestion de distance : </a:t>
            </a:r>
            <a:r>
              <a:rPr lang="en-US" sz="396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Precision de l’arrêt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9771388" y="3802531"/>
            <a:ext cx="9121185" cy="3998418"/>
          </a:xfrm>
          <a:custGeom>
            <a:avLst/>
            <a:gdLst/>
            <a:ahLst/>
            <a:cxnLst/>
            <a:rect r="r" b="b" t="t" l="l"/>
            <a:pathLst>
              <a:path h="3998418" w="9121185">
                <a:moveTo>
                  <a:pt x="0" y="0"/>
                </a:moveTo>
                <a:lnTo>
                  <a:pt x="9121184" y="0"/>
                </a:lnTo>
                <a:lnTo>
                  <a:pt x="9121184" y="3998419"/>
                </a:lnTo>
                <a:lnTo>
                  <a:pt x="0" y="399841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5363" t="-58383" r="-1816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5855721" y="7548358"/>
            <a:ext cx="6226224" cy="6226224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9595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7393210" y="8560272"/>
            <a:ext cx="398315" cy="10566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133"/>
              </a:lnSpc>
            </a:pPr>
            <a:r>
              <a:rPr lang="en-US" sz="4732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6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055326" y="-4499976"/>
            <a:ext cx="15068453" cy="6226224"/>
            <a:chOff x="0" y="0"/>
            <a:chExt cx="1967106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967106" cy="812800"/>
            </a:xfrm>
            <a:custGeom>
              <a:avLst/>
              <a:gdLst/>
              <a:ahLst/>
              <a:cxnLst/>
              <a:rect r="r" b="b" t="t" l="l"/>
              <a:pathLst>
                <a:path h="812800" w="1967106">
                  <a:moveTo>
                    <a:pt x="983553" y="0"/>
                  </a:moveTo>
                  <a:cubicBezTo>
                    <a:pt x="440352" y="0"/>
                    <a:pt x="0" y="181951"/>
                    <a:pt x="0" y="406400"/>
                  </a:cubicBezTo>
                  <a:cubicBezTo>
                    <a:pt x="0" y="630849"/>
                    <a:pt x="440352" y="812800"/>
                    <a:pt x="983553" y="812800"/>
                  </a:cubicBezTo>
                  <a:cubicBezTo>
                    <a:pt x="1526754" y="812800"/>
                    <a:pt x="1967106" y="630849"/>
                    <a:pt x="1967106" y="406400"/>
                  </a:cubicBezTo>
                  <a:cubicBezTo>
                    <a:pt x="1967106" y="181951"/>
                    <a:pt x="1526754" y="0"/>
                    <a:pt x="983553" y="0"/>
                  </a:cubicBezTo>
                  <a:close/>
                </a:path>
              </a:pathLst>
            </a:custGeom>
            <a:solidFill>
              <a:srgbClr val="FD9595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84416" y="38100"/>
              <a:ext cx="1598273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pic>
        <p:nvPicPr>
          <p:cNvPr name="Picture 5" id="5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913419" y="1726247"/>
            <a:ext cx="16142677" cy="82296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 rot="0">
            <a:off x="15855721" y="7548358"/>
            <a:ext cx="6226224" cy="6226224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9595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2017060" y="-114300"/>
            <a:ext cx="6923683" cy="14014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480"/>
              </a:lnSpc>
            </a:pPr>
            <a:r>
              <a:rPr lang="en-US" sz="8200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Démonstration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7393210" y="8560272"/>
            <a:ext cx="398315" cy="10566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133"/>
              </a:lnSpc>
            </a:pPr>
            <a:r>
              <a:rPr lang="en-US" sz="4732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7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DAG7MHE-RaI</dc:identifier>
  <dcterms:modified xsi:type="dcterms:W3CDTF">2011-08-01T06:04:30Z</dcterms:modified>
  <cp:revision>1</cp:revision>
  <dc:title>Projet Robotique</dc:title>
</cp:coreProperties>
</file>